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0" r:id="rId3"/>
    <p:sldId id="258" r:id="rId4"/>
    <p:sldId id="261" r:id="rId5"/>
    <p:sldId id="27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8" r:id="rId14"/>
    <p:sldId id="286" r:id="rId15"/>
    <p:sldId id="287" r:id="rId16"/>
    <p:sldId id="288" r:id="rId17"/>
    <p:sldId id="289" r:id="rId18"/>
    <p:sldId id="290" r:id="rId19"/>
    <p:sldId id="260" r:id="rId2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08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'New registrations'!$M$5</c:f>
              <c:strCache>
                <c:ptCount val="1"/>
                <c:pt idx="0">
                  <c:v>bots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63636363636364E-2"/>
                  <c:y val="6.22083879765717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24,890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D7B-4FEF-BAD0-036E9FAEBB1F}"/>
                </c:ext>
              </c:extLst>
            </c:dLbl>
            <c:dLbl>
              <c:idx val="1"/>
              <c:layout>
                <c:manualLayout>
                  <c:x val="-4.44439310243607E-17"/>
                  <c:y val="4.97667103812573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24,991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D7B-4FEF-BAD0-036E9FAEBB1F}"/>
                </c:ext>
              </c:extLst>
            </c:dLbl>
            <c:dLbl>
              <c:idx val="2"/>
              <c:layout>
                <c:manualLayout>
                  <c:x val="0"/>
                  <c:y val="-5.39139362463621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27,821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D7B-4FEF-BAD0-036E9FAEBB1F}"/>
                </c:ext>
              </c:extLst>
            </c:dLbl>
            <c:dLbl>
              <c:idx val="3"/>
              <c:layout>
                <c:manualLayout>
                  <c:x val="1.4545454545454545E-2"/>
                  <c:y val="-1.65889034604191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26,771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D7B-4FEF-BAD0-036E9FAEBB1F}"/>
                </c:ext>
              </c:extLst>
            </c:dLbl>
            <c:dLbl>
              <c:idx val="4"/>
              <c:layout>
                <c:manualLayout>
                  <c:x val="-5.8181818181818182E-2"/>
                  <c:y val="7.87972914369909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16,730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D7B-4FEF-BAD0-036E9FAEBB1F}"/>
                </c:ext>
              </c:extLst>
            </c:dLbl>
            <c:dLbl>
              <c:idx val="5"/>
              <c:layout>
                <c:manualLayout>
                  <c:x val="-1.2121212121212298E-2"/>
                  <c:y val="-5.80611621114669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22,056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D7B-4FEF-BAD0-036E9FAEBB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registrations'!$L$6:$L$11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</c:strCache>
            </c:strRef>
          </c:cat>
          <c:val>
            <c:numRef>
              <c:f>'New registrations'!$M$6:$M$11</c:f>
              <c:numCache>
                <c:formatCode>General</c:formatCode>
                <c:ptCount val="6"/>
                <c:pt idx="0">
                  <c:v>24890</c:v>
                </c:pt>
                <c:pt idx="1">
                  <c:v>24991</c:v>
                </c:pt>
                <c:pt idx="2">
                  <c:v>27821</c:v>
                </c:pt>
                <c:pt idx="3">
                  <c:v>26771</c:v>
                </c:pt>
                <c:pt idx="4">
                  <c:v>16730</c:v>
                </c:pt>
                <c:pt idx="5">
                  <c:v>22056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D7B-4FEF-BAD0-036E9FAEB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5518584"/>
        <c:axId val="835515304"/>
      </c:lineChart>
      <c:catAx>
        <c:axId val="835518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515304"/>
        <c:crosses val="autoZero"/>
        <c:auto val="1"/>
        <c:lblAlgn val="ctr"/>
        <c:lblOffset val="100"/>
        <c:noMultiLvlLbl val="0"/>
      </c:catAx>
      <c:valAx>
        <c:axId val="83551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51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Sheet1!$P$91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Sheet1!$O$92:$O$98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Sheet1!$P$92:$P$98</c:f>
              <c:numCache>
                <c:formatCode>0%</c:formatCode>
                <c:ptCount val="7"/>
                <c:pt idx="0">
                  <c:v>0.188</c:v>
                </c:pt>
                <c:pt idx="1">
                  <c:v>0.183</c:v>
                </c:pt>
                <c:pt idx="2">
                  <c:v>0.17299999999999999</c:v>
                </c:pt>
                <c:pt idx="3">
                  <c:v>0.16</c:v>
                </c:pt>
                <c:pt idx="4">
                  <c:v>0.16600000000000001</c:v>
                </c:pt>
                <c:pt idx="5">
                  <c:v>0.14000000000000001</c:v>
                </c:pt>
                <c:pt idx="6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5-4361-BF59-CDB8EE31F28A}"/>
            </c:ext>
          </c:extLst>
        </c:ser>
        <c:ser>
          <c:idx val="1"/>
          <c:order val="1"/>
          <c:tx>
            <c:strRef>
              <c:f>Sheet1!$Q$91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Sheet1!$O$92:$O$98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Sheet1!$Q$92:$Q$98</c:f>
              <c:numCache>
                <c:formatCode>0%</c:formatCode>
                <c:ptCount val="7"/>
                <c:pt idx="0">
                  <c:v>0.216</c:v>
                </c:pt>
                <c:pt idx="1">
                  <c:v>0.21299999999999999</c:v>
                </c:pt>
                <c:pt idx="2">
                  <c:v>0.18099999999999999</c:v>
                </c:pt>
                <c:pt idx="3">
                  <c:v>0.16200000000000001</c:v>
                </c:pt>
                <c:pt idx="4">
                  <c:v>0.20300000000000001</c:v>
                </c:pt>
                <c:pt idx="5">
                  <c:v>0.16700000000000001</c:v>
                </c:pt>
                <c:pt idx="6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5-4361-BF59-CDB8EE31F28A}"/>
            </c:ext>
          </c:extLst>
        </c:ser>
        <c:ser>
          <c:idx val="2"/>
          <c:order val="2"/>
          <c:tx>
            <c:strRef>
              <c:f>Sheet1!$R$91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Sheet1!$O$92:$O$98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Sheet1!$R$92:$R$98</c:f>
              <c:numCache>
                <c:formatCode>0%</c:formatCode>
                <c:ptCount val="7"/>
                <c:pt idx="0">
                  <c:v>0.23300000000000001</c:v>
                </c:pt>
                <c:pt idx="1">
                  <c:v>0.27300000000000002</c:v>
                </c:pt>
                <c:pt idx="2">
                  <c:v>0.17199999999999999</c:v>
                </c:pt>
                <c:pt idx="3">
                  <c:v>0.154</c:v>
                </c:pt>
                <c:pt idx="4">
                  <c:v>0.216</c:v>
                </c:pt>
                <c:pt idx="5">
                  <c:v>0.17499999999999999</c:v>
                </c:pt>
                <c:pt idx="6">
                  <c:v>0.22900000000000001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85-4361-BF59-CDB8EE31F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758776"/>
        <c:axId val="450761728"/>
      </c:barChart>
      <c:catAx>
        <c:axId val="45075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61728"/>
        <c:crosses val="autoZero"/>
        <c:auto val="1"/>
        <c:lblAlgn val="ctr"/>
        <c:lblOffset val="100"/>
        <c:noMultiLvlLbl val="0"/>
      </c:catAx>
      <c:valAx>
        <c:axId val="450761728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5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Sheet1!$P$101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Sheet1!$O$102:$O$108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Sheet1!$P$102:$P$108</c:f>
              <c:numCache>
                <c:formatCode>0%</c:formatCode>
                <c:ptCount val="7"/>
                <c:pt idx="0">
                  <c:v>0.32500000000000001</c:v>
                </c:pt>
                <c:pt idx="1">
                  <c:v>0.35399999999999998</c:v>
                </c:pt>
                <c:pt idx="2">
                  <c:v>0.375</c:v>
                </c:pt>
                <c:pt idx="3">
                  <c:v>0.40300000000000002</c:v>
                </c:pt>
                <c:pt idx="4">
                  <c:v>0.36199999999999999</c:v>
                </c:pt>
                <c:pt idx="5">
                  <c:v>0.33900000000000002</c:v>
                </c:pt>
                <c:pt idx="6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A7-4454-B506-F8C2F94451C9}"/>
            </c:ext>
          </c:extLst>
        </c:ser>
        <c:ser>
          <c:idx val="1"/>
          <c:order val="1"/>
          <c:tx>
            <c:strRef>
              <c:f>Sheet1!$Q$101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Sheet1!$O$102:$O$108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Sheet1!$Q$102:$Q$108</c:f>
              <c:numCache>
                <c:formatCode>0%</c:formatCode>
                <c:ptCount val="7"/>
                <c:pt idx="0">
                  <c:v>0.33200000000000002</c:v>
                </c:pt>
                <c:pt idx="1">
                  <c:v>0.32200000000000001</c:v>
                </c:pt>
                <c:pt idx="2">
                  <c:v>0.41199999999999998</c:v>
                </c:pt>
                <c:pt idx="3">
                  <c:v>0.433</c:v>
                </c:pt>
                <c:pt idx="4">
                  <c:v>0.377</c:v>
                </c:pt>
                <c:pt idx="5">
                  <c:v>0.38700000000000001</c:v>
                </c:pt>
                <c:pt idx="6">
                  <c:v>0.36699999999999999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A7-4454-B506-F8C2F94451C9}"/>
            </c:ext>
          </c:extLst>
        </c:ser>
        <c:ser>
          <c:idx val="2"/>
          <c:order val="2"/>
          <c:tx>
            <c:strRef>
              <c:f>Sheet1!$R$101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Sheet1!$O$102:$O$108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Sheet1!$R$102:$R$108</c:f>
              <c:numCache>
                <c:formatCode>0%</c:formatCode>
                <c:ptCount val="7"/>
                <c:pt idx="0">
                  <c:v>0.33400000000000002</c:v>
                </c:pt>
                <c:pt idx="1">
                  <c:v>0.25900000000000001</c:v>
                </c:pt>
                <c:pt idx="2">
                  <c:v>0.47</c:v>
                </c:pt>
                <c:pt idx="3">
                  <c:v>0.46800000000000003</c:v>
                </c:pt>
                <c:pt idx="4">
                  <c:v>0.374</c:v>
                </c:pt>
                <c:pt idx="5">
                  <c:v>0.42799999999999999</c:v>
                </c:pt>
                <c:pt idx="6">
                  <c:v>0.379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A7-4454-B506-F8C2F9445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175992"/>
        <c:axId val="535178944"/>
      </c:barChart>
      <c:catAx>
        <c:axId val="535175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178944"/>
        <c:crosses val="autoZero"/>
        <c:auto val="1"/>
        <c:lblAlgn val="ctr"/>
        <c:lblOffset val="100"/>
        <c:noMultiLvlLbl val="0"/>
      </c:catAx>
      <c:valAx>
        <c:axId val="535178944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175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Sheet1!$P$117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Sheet1!$O$118:$O$124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Sheet1!$P$118:$P$124</c:f>
              <c:numCache>
                <c:formatCode>0%</c:formatCode>
                <c:ptCount val="7"/>
                <c:pt idx="0">
                  <c:v>0.48699999999999999</c:v>
                </c:pt>
                <c:pt idx="1">
                  <c:v>0.46300000000000002</c:v>
                </c:pt>
                <c:pt idx="2">
                  <c:v>0.45200000000000001</c:v>
                </c:pt>
                <c:pt idx="3">
                  <c:v>0.437</c:v>
                </c:pt>
                <c:pt idx="4">
                  <c:v>0.47199999999999998</c:v>
                </c:pt>
                <c:pt idx="5">
                  <c:v>0.52100000000000002</c:v>
                </c:pt>
                <c:pt idx="6">
                  <c:v>0.48799999999999999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D-42C1-BAF2-65078B308A0F}"/>
            </c:ext>
          </c:extLst>
        </c:ser>
        <c:ser>
          <c:idx val="1"/>
          <c:order val="1"/>
          <c:tx>
            <c:strRef>
              <c:f>Sheet1!$Q$117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Sheet1!$O$118:$O$124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Sheet1!$Q$118:$Q$124</c:f>
              <c:numCache>
                <c:formatCode>0%</c:formatCode>
                <c:ptCount val="7"/>
                <c:pt idx="0">
                  <c:v>0.45200000000000001</c:v>
                </c:pt>
                <c:pt idx="1">
                  <c:v>0.46500000000000002</c:v>
                </c:pt>
                <c:pt idx="2">
                  <c:v>0.40799999999999997</c:v>
                </c:pt>
                <c:pt idx="3">
                  <c:v>0.40500000000000003</c:v>
                </c:pt>
                <c:pt idx="4">
                  <c:v>0.41899999999999998</c:v>
                </c:pt>
                <c:pt idx="5">
                  <c:v>0.44600000000000001</c:v>
                </c:pt>
                <c:pt idx="6">
                  <c:v>0.437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1D-42C1-BAF2-65078B308A0F}"/>
            </c:ext>
          </c:extLst>
        </c:ser>
        <c:ser>
          <c:idx val="2"/>
          <c:order val="2"/>
          <c:tx>
            <c:strRef>
              <c:f>Sheet1!$R$117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Sheet1!$O$118:$O$124</c:f>
              <c:strCache>
                <c:ptCount val="7"/>
                <c:pt idx="0">
                  <c:v>All occupations</c:v>
                </c:pt>
                <c:pt idx="1">
                  <c:v>Hairstylists &amp; barbers</c:v>
                </c:pt>
                <c:pt idx="2">
                  <c:v>Electricians</c:v>
                </c:pt>
                <c:pt idx="3">
                  <c:v>Plumbers</c:v>
                </c:pt>
                <c:pt idx="4">
                  <c:v>Carpenters</c:v>
                </c:pt>
                <c:pt idx="5">
                  <c:v>Heating &amp; AC mechanics</c:v>
                </c:pt>
                <c:pt idx="6">
                  <c:v>Automotive service technicians</c:v>
                </c:pt>
              </c:strCache>
            </c:strRef>
          </c:cat>
          <c:val>
            <c:numRef>
              <c:f>Sheet1!$R$118:$R$124</c:f>
              <c:numCache>
                <c:formatCode>0%</c:formatCode>
                <c:ptCount val="7"/>
                <c:pt idx="0">
                  <c:v>0.433</c:v>
                </c:pt>
                <c:pt idx="1">
                  <c:v>0.46899999999999997</c:v>
                </c:pt>
                <c:pt idx="2">
                  <c:v>0.35699999999999998</c:v>
                </c:pt>
                <c:pt idx="3">
                  <c:v>0.377</c:v>
                </c:pt>
                <c:pt idx="4">
                  <c:v>0.41099999999999998</c:v>
                </c:pt>
                <c:pt idx="5">
                  <c:v>0.39700000000000002</c:v>
                </c:pt>
                <c:pt idx="6">
                  <c:v>0.39200000000000002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1D-42C1-BAF2-65078B308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6393768"/>
        <c:axId val="756388520"/>
      </c:barChart>
      <c:catAx>
        <c:axId val="75639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88520"/>
        <c:crosses val="autoZero"/>
        <c:auto val="1"/>
        <c:lblAlgn val="ctr"/>
        <c:lblOffset val="100"/>
        <c:noMultiLvlLbl val="0"/>
      </c:catAx>
      <c:valAx>
        <c:axId val="75638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9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'3710019501-noSymbol'!$O$16</c:f>
              <c:strCache>
                <c:ptCount val="1"/>
                <c:pt idx="0">
                  <c:v>Automotive service technician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6.0498127235874791E-2"/>
                  <c:y val="2.23768162848826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Automotive</a:t>
                    </a:r>
                    <a:r>
                      <a:rPr lang="en-US" sz="1400" b="1" baseline="0">
                        <a:solidFill>
                          <a:schemeClr val="tx1"/>
                        </a:solidFill>
                      </a:rPr>
                      <a:t> service technicians</a:t>
                    </a:r>
                    <a:endParaRPr lang="en-US" sz="1400" b="1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32147093712926"/>
                      <c:h val="0.1503000632189644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0E36-46AC-B900-180984A8F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'3710019501-noSymbol'!$P$15:$S$15</c:f>
              <c:strCache>
                <c:ptCount val="4"/>
                <c:pt idx="0">
                  <c:v>4 years before</c:v>
                </c:pt>
                <c:pt idx="1">
                  <c:v>2 years before</c:v>
                </c:pt>
                <c:pt idx="2">
                  <c:v>Certification</c:v>
                </c:pt>
                <c:pt idx="3">
                  <c:v>2 years after</c:v>
                </c:pt>
              </c:strCache>
            </c:strRef>
          </c:cat>
          <c:val>
            <c:numRef>
              <c:f>'3710019501-noSymbol'!$P$16:$S$16</c:f>
              <c:numCache>
                <c:formatCode>_-"$"* #,##0_-;\-"$"* #,##0_-;_-"$"* "-"??_-;_-@_-</c:formatCode>
                <c:ptCount val="4"/>
                <c:pt idx="0">
                  <c:v>28580</c:v>
                </c:pt>
                <c:pt idx="1">
                  <c:v>35560</c:v>
                </c:pt>
                <c:pt idx="2">
                  <c:v>45090</c:v>
                </c:pt>
                <c:pt idx="3">
                  <c:v>58830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36-46AC-B900-180984A8FAC4}"/>
            </c:ext>
          </c:extLst>
        </c:ser>
        <c:ser>
          <c:idx val="1"/>
          <c:order val="1"/>
          <c:tx>
            <c:strRef>
              <c:f>'3710019501-noSymbol'!$O$17</c:f>
              <c:strCache>
                <c:ptCount val="1"/>
                <c:pt idx="0">
                  <c:v>Carpenter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0"/>
                  <c:y val="-3.2012793017883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Carpenters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E36-46AC-B900-180984A8F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'3710019501-noSymbol'!$P$15:$S$15</c:f>
              <c:strCache>
                <c:ptCount val="4"/>
                <c:pt idx="0">
                  <c:v>4 years before</c:v>
                </c:pt>
                <c:pt idx="1">
                  <c:v>2 years before</c:v>
                </c:pt>
                <c:pt idx="2">
                  <c:v>Certification</c:v>
                </c:pt>
                <c:pt idx="3">
                  <c:v>2 years after</c:v>
                </c:pt>
              </c:strCache>
            </c:strRef>
          </c:cat>
          <c:val>
            <c:numRef>
              <c:f>'3710019501-noSymbol'!$P$17:$S$17</c:f>
              <c:numCache>
                <c:formatCode>_-"$"* #,##0_-;\-"$"* #,##0_-;_-"$"* "-"??_-;_-@_-</c:formatCode>
                <c:ptCount val="4"/>
                <c:pt idx="0">
                  <c:v>32100</c:v>
                </c:pt>
                <c:pt idx="1">
                  <c:v>40000</c:v>
                </c:pt>
                <c:pt idx="2">
                  <c:v>50680</c:v>
                </c:pt>
                <c:pt idx="3">
                  <c:v>60550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36-46AC-B900-180984A8FAC4}"/>
            </c:ext>
          </c:extLst>
        </c:ser>
        <c:ser>
          <c:idx val="2"/>
          <c:order val="2"/>
          <c:tx>
            <c:strRef>
              <c:f>'3710019501-noSymbol'!$O$18</c:f>
              <c:strCache>
                <c:ptCount val="1"/>
                <c:pt idx="0">
                  <c:v>Hairstylists and barbers</c:v>
                </c:pt>
              </c:strCache>
            </c:strRef>
          </c:tx>
          <c:spPr>
            <a:ln w="349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7449584816132862E-3"/>
                  <c:y val="0.1221527519406810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Hairstylist</a:t>
                    </a:r>
                    <a:r>
                      <a:rPr lang="en-US" sz="1400" b="1" baseline="0">
                        <a:solidFill>
                          <a:schemeClr val="tx1"/>
                        </a:solidFill>
                      </a:rPr>
                      <a:t>s &amp; barbers</a:t>
                    </a:r>
                    <a:endParaRPr lang="en-US" sz="1400" b="1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E36-46AC-B900-180984A8F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'3710019501-noSymbol'!$P$15:$S$15</c:f>
              <c:strCache>
                <c:ptCount val="4"/>
                <c:pt idx="0">
                  <c:v>4 years before</c:v>
                </c:pt>
                <c:pt idx="1">
                  <c:v>2 years before</c:v>
                </c:pt>
                <c:pt idx="2">
                  <c:v>Certification</c:v>
                </c:pt>
                <c:pt idx="3">
                  <c:v>2 years after</c:v>
                </c:pt>
              </c:strCache>
            </c:strRef>
          </c:cat>
          <c:val>
            <c:numRef>
              <c:f>'3710019501-noSymbol'!$P$18:$S$18</c:f>
              <c:numCache>
                <c:formatCode>_-"$"* #,##0_-;\-"$"* #,##0_-;_-"$"* "-"??_-;_-@_-</c:formatCode>
                <c:ptCount val="4"/>
                <c:pt idx="0">
                  <c:v>11830</c:v>
                </c:pt>
                <c:pt idx="1">
                  <c:v>16970</c:v>
                </c:pt>
                <c:pt idx="2">
                  <c:v>22110</c:v>
                </c:pt>
                <c:pt idx="3">
                  <c:v>23680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36-46AC-B900-180984A8FAC4}"/>
            </c:ext>
          </c:extLst>
        </c:ser>
        <c:ser>
          <c:idx val="3"/>
          <c:order val="3"/>
          <c:tx>
            <c:strRef>
              <c:f>'3710019501-noSymbol'!$O$19</c:f>
              <c:strCache>
                <c:ptCount val="1"/>
                <c:pt idx="0">
                  <c:v>Plumber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13523131672597868"/>
                  <c:y val="-5.44217481304024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Plumbers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E36-46AC-B900-180984A8F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'3710019501-noSymbol'!$P$15:$S$15</c:f>
              <c:strCache>
                <c:ptCount val="4"/>
                <c:pt idx="0">
                  <c:v>4 years before</c:v>
                </c:pt>
                <c:pt idx="1">
                  <c:v>2 years before</c:v>
                </c:pt>
                <c:pt idx="2">
                  <c:v>Certification</c:v>
                </c:pt>
                <c:pt idx="3">
                  <c:v>2 years after</c:v>
                </c:pt>
              </c:strCache>
            </c:strRef>
          </c:cat>
          <c:val>
            <c:numRef>
              <c:f>'3710019501-noSymbol'!$P$19:$S$19</c:f>
              <c:numCache>
                <c:formatCode>_-"$"* #,##0_-;\-"$"* #,##0_-;_-"$"* "-"??_-;_-@_-</c:formatCode>
                <c:ptCount val="4"/>
                <c:pt idx="0">
                  <c:v>37800</c:v>
                </c:pt>
                <c:pt idx="1">
                  <c:v>47010</c:v>
                </c:pt>
                <c:pt idx="2">
                  <c:v>55790</c:v>
                </c:pt>
                <c:pt idx="3">
                  <c:v>69010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E36-46AC-B900-180984A8FAC4}"/>
            </c:ext>
          </c:extLst>
        </c:ser>
        <c:ser>
          <c:idx val="4"/>
          <c:order val="4"/>
          <c:tx>
            <c:strRef>
              <c:f>'3710019501-noSymbol'!$O$20</c:f>
              <c:strCache>
                <c:ptCount val="1"/>
                <c:pt idx="0">
                  <c:v>Truck and transport mechanic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0.12336892052194544"/>
                  <c:y val="-9.28691125448809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>
                        <a:solidFill>
                          <a:schemeClr val="tx1"/>
                        </a:solidFill>
                      </a:rPr>
                      <a:t>Truck</a:t>
                    </a:r>
                    <a:r>
                      <a:rPr lang="en-US" sz="1400" b="1" baseline="0">
                        <a:solidFill>
                          <a:schemeClr val="tx1"/>
                        </a:solidFill>
                      </a:rPr>
                      <a:t> &amp; transport mechanics</a:t>
                    </a:r>
                    <a:endParaRPr lang="en-US" sz="1400" b="1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E36-46AC-B900-180984A8FA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'3710019501-noSymbol'!$P$15:$S$15</c:f>
              <c:strCache>
                <c:ptCount val="4"/>
                <c:pt idx="0">
                  <c:v>4 years before</c:v>
                </c:pt>
                <c:pt idx="1">
                  <c:v>2 years before</c:v>
                </c:pt>
                <c:pt idx="2">
                  <c:v>Certification</c:v>
                </c:pt>
                <c:pt idx="3">
                  <c:v>2 years after</c:v>
                </c:pt>
              </c:strCache>
            </c:strRef>
          </c:cat>
          <c:val>
            <c:numRef>
              <c:f>'3710019501-noSymbol'!$P$20:$S$20</c:f>
              <c:numCache>
                <c:formatCode>_-"$"* #,##0_-;\-"$"* #,##0_-;_-"$"* "-"??_-;_-@_-</c:formatCode>
                <c:ptCount val="4"/>
                <c:pt idx="0">
                  <c:v>38560</c:v>
                </c:pt>
                <c:pt idx="1">
                  <c:v>49330</c:v>
                </c:pt>
                <c:pt idx="2">
                  <c:v>59170</c:v>
                </c:pt>
                <c:pt idx="3">
                  <c:v>73190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E36-46AC-B900-180984A8F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383920"/>
        <c:axId val="415381296"/>
      </c:lineChart>
      <c:catAx>
        <c:axId val="41538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381296"/>
        <c:crosses val="autoZero"/>
        <c:auto val="1"/>
        <c:lblAlgn val="ctr"/>
        <c:lblOffset val="100"/>
        <c:noMultiLvlLbl val="0"/>
      </c:catAx>
      <c:valAx>
        <c:axId val="415381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3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4C67764-E262-4F66-80CB-E67BDEC54EE2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0CF07793-205D-41CD-BF6F-20397304CA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53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F07793-205D-41CD-BF6F-20397304CA6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35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07793-205D-41CD-BF6F-20397304CA6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84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69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8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36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80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81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1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65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75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54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3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52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A2E9-336D-4393-8A6F-DF9060C744BA}" type="datetimeFigureOut">
              <a:rPr lang="en-CA" smtClean="0"/>
              <a:t>06/01/2023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7F64-7DEE-482F-98C5-23DEEC79E8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8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9919" y="1844664"/>
            <a:ext cx="757237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25" b="1" dirty="0">
                <a:solidFill>
                  <a:schemeClr val="accent5">
                    <a:lumMod val="50000"/>
                  </a:schemeClr>
                </a:solidFill>
              </a:rPr>
              <a:t>Overview of</a:t>
            </a:r>
          </a:p>
          <a:p>
            <a:pPr algn="ctr"/>
            <a:r>
              <a:rPr lang="en-US" sz="4125" b="1" dirty="0">
                <a:solidFill>
                  <a:schemeClr val="accent5">
                    <a:lumMod val="50000"/>
                  </a:schemeClr>
                </a:solidFill>
              </a:rPr>
              <a:t>Ontario apprenticeship data</a:t>
            </a:r>
          </a:p>
          <a:p>
            <a:endParaRPr lang="en-US" b="1" dirty="0"/>
          </a:p>
          <a:p>
            <a:endParaRPr lang="en-US" b="1" dirty="0"/>
          </a:p>
          <a:p>
            <a:endParaRPr lang="en-US" sz="225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27BD8C0-EBB0-415F-A838-CE9C051DA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2470" y="5022944"/>
            <a:ext cx="5782235" cy="1655762"/>
          </a:xfrm>
        </p:spPr>
        <p:txBody>
          <a:bodyPr/>
          <a:lstStyle/>
          <a:p>
            <a:pPr algn="r"/>
            <a:endParaRPr lang="en-CA" dirty="0"/>
          </a:p>
          <a:p>
            <a:pPr algn="r"/>
            <a:endParaRPr lang="en-CA" dirty="0"/>
          </a:p>
          <a:p>
            <a:pPr algn="r"/>
            <a:r>
              <a:rPr lang="en-CA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3633637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9F98-1E4B-FBF3-A4BF-34B22237F305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Gender distribution, new registrations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24DC7-0CEB-8066-3096-2E88DE09D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895475"/>
            <a:ext cx="75438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0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62E8-74B8-2E45-2D84-D0DC2482F133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Gender distribution, apprenticeship certifications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BB309-3177-9F31-2324-6C22F96C6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317"/>
            <a:ext cx="9144000" cy="62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6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28EC2-4619-AEC1-23F1-8131515EA5F6}"/>
              </a:ext>
            </a:extLst>
          </p:cNvPr>
          <p:cNvSpPr txBox="1">
            <a:spLocks/>
          </p:cNvSpPr>
          <p:nvPr/>
        </p:nvSpPr>
        <p:spPr>
          <a:xfrm>
            <a:off x="0" y="-120231"/>
            <a:ext cx="9144000" cy="84023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Median wages (2018 $), select trades, certification in 2017</a:t>
            </a:r>
          </a:p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 years before, 2 years before, at certification, 2 years after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CDF6365-A452-B618-DBCE-B47498AD7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215149"/>
              </p:ext>
            </p:extLst>
          </p:nvPr>
        </p:nvGraphicFramePr>
        <p:xfrm>
          <a:off x="679070" y="916911"/>
          <a:ext cx="7374360" cy="546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556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5590572-27C7-4F89-A329-6E3F8BD3FD03}"/>
              </a:ext>
            </a:extLst>
          </p:cNvPr>
          <p:cNvSpPr txBox="1">
            <a:spLocks/>
          </p:cNvSpPr>
          <p:nvPr/>
        </p:nvSpPr>
        <p:spPr>
          <a:xfrm>
            <a:off x="0" y="-60115"/>
            <a:ext cx="9144000" cy="84023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Apprenticeship journey</a:t>
            </a:r>
          </a:p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Certification, continuation and discontinuation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5B4884-580C-923B-50B6-9BC8AD76E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3622"/>
            <a:ext cx="9144000" cy="556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36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99A6940-F0E3-250B-FEBA-9E775BA9C0F3}"/>
              </a:ext>
            </a:extLst>
          </p:cNvPr>
          <p:cNvSpPr txBox="1">
            <a:spLocks/>
          </p:cNvSpPr>
          <p:nvPr/>
        </p:nvSpPr>
        <p:spPr>
          <a:xfrm>
            <a:off x="628650" y="1467037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/>
              <a:t>In late spring 2019, Government of Ontario directed all 26 workforce planning boards to undertake “in-demand skilled trades” study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sz="800" dirty="0"/>
          </a:p>
          <a:p>
            <a:r>
              <a:rPr lang="en-CA" sz="3200" dirty="0"/>
              <a:t>Focus on employers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sz="800" dirty="0"/>
          </a:p>
          <a:p>
            <a:r>
              <a:rPr lang="en-CA" sz="3200" dirty="0"/>
              <a:t>Specific set of questions</a:t>
            </a:r>
          </a:p>
          <a:p>
            <a:pPr marL="0" indent="0">
              <a:buNone/>
            </a:pPr>
            <a:endParaRPr lang="en-CA" sz="800" dirty="0"/>
          </a:p>
          <a:p>
            <a:r>
              <a:rPr lang="en-CA" sz="3200" dirty="0"/>
              <a:t>Standardized report to Ministry</a:t>
            </a:r>
          </a:p>
          <a:p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5CD37FA-8A72-069D-A98B-07ABD2814A1C}"/>
              </a:ext>
            </a:extLst>
          </p:cNvPr>
          <p:cNvSpPr txBox="1">
            <a:spLocks/>
          </p:cNvSpPr>
          <p:nvPr/>
        </p:nvSpPr>
        <p:spPr>
          <a:xfrm>
            <a:off x="0" y="92234"/>
            <a:ext cx="9144000" cy="53553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Background to 2019 consultation re skilled trades</a:t>
            </a:r>
          </a:p>
        </p:txBody>
      </p:sp>
    </p:spTree>
    <p:extLst>
      <p:ext uri="{BB962C8B-B14F-4D97-AF65-F5344CB8AC3E}">
        <p14:creationId xmlns:p14="http://schemas.microsoft.com/office/powerpoint/2010/main" val="132128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E3F5B8D-4010-4C95-F3EA-3FFCF2EBFB6F}"/>
              </a:ext>
            </a:extLst>
          </p:cNvPr>
          <p:cNvSpPr txBox="1">
            <a:spLocks/>
          </p:cNvSpPr>
          <p:nvPr/>
        </p:nvSpPr>
        <p:spPr>
          <a:xfrm>
            <a:off x="98612" y="849365"/>
            <a:ext cx="4473388" cy="60086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/>
              <a:t>Better promotion of trades among youth (high school and sooner)</a:t>
            </a:r>
          </a:p>
          <a:p>
            <a:r>
              <a:rPr lang="en-CA" sz="2400" dirty="0"/>
              <a:t>Better branding of trades</a:t>
            </a:r>
          </a:p>
          <a:p>
            <a:r>
              <a:rPr lang="en-CA" sz="2400" dirty="0"/>
              <a:t>Target parents and guidance counsellors too</a:t>
            </a:r>
          </a:p>
          <a:p>
            <a:r>
              <a:rPr lang="en-CA" sz="2400" dirty="0"/>
              <a:t>Address systemic issues in high schools</a:t>
            </a:r>
          </a:p>
          <a:p>
            <a:r>
              <a:rPr lang="en-CA" sz="2400" dirty="0"/>
              <a:t>More flexible high school co-op</a:t>
            </a:r>
          </a:p>
          <a:p>
            <a:r>
              <a:rPr lang="en-CA" sz="2400" dirty="0"/>
              <a:t>The value of a pre-apprenticeship program</a:t>
            </a:r>
          </a:p>
          <a:p>
            <a:r>
              <a:rPr lang="en-CA" sz="2400" dirty="0"/>
              <a:t>Financial support for apprentices</a:t>
            </a:r>
          </a:p>
          <a:p>
            <a:r>
              <a:rPr lang="en-CA" sz="2400" dirty="0"/>
              <a:t>Financial incentives for employers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BEFDF92-2F24-E301-D58D-A329B16956BD}"/>
              </a:ext>
            </a:extLst>
          </p:cNvPr>
          <p:cNvSpPr txBox="1">
            <a:spLocks/>
          </p:cNvSpPr>
          <p:nvPr/>
        </p:nvSpPr>
        <p:spPr>
          <a:xfrm>
            <a:off x="4356847" y="849365"/>
            <a:ext cx="4787153" cy="60086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/>
              <a:t>Platform for matching employers &amp; apprentices (clearinghouse)</a:t>
            </a:r>
          </a:p>
          <a:p>
            <a:r>
              <a:rPr lang="en-CA" sz="2400" dirty="0"/>
              <a:t>Make sure curriculum is up-to-date</a:t>
            </a:r>
          </a:p>
          <a:p>
            <a:r>
              <a:rPr lang="en-CA" sz="2400" dirty="0"/>
              <a:t>Fix waiting list for class instruction</a:t>
            </a:r>
          </a:p>
          <a:p>
            <a:r>
              <a:rPr lang="en-CA" sz="2400" dirty="0"/>
              <a:t>Simplify the apprenticeship process</a:t>
            </a:r>
          </a:p>
          <a:p>
            <a:r>
              <a:rPr lang="en-CA" sz="2400" dirty="0"/>
              <a:t>Bring back the one-to-one connection</a:t>
            </a:r>
          </a:p>
          <a:p>
            <a:r>
              <a:rPr lang="en-CA" sz="2400" dirty="0"/>
              <a:t>Make it easier to recruit skilled tradespersons from overseas</a:t>
            </a:r>
          </a:p>
          <a:p>
            <a:r>
              <a:rPr lang="en-CA" sz="2400" dirty="0"/>
              <a:t>Do more to promote trades with women</a:t>
            </a:r>
          </a:p>
          <a:p>
            <a:r>
              <a:rPr lang="en-CA" sz="2400" dirty="0"/>
              <a:t>Need better enforcement (not all employers doing all the training)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2B280-BE6C-4414-E4A6-D045CF45B2A9}"/>
              </a:ext>
            </a:extLst>
          </p:cNvPr>
          <p:cNvSpPr txBox="1">
            <a:spLocks/>
          </p:cNvSpPr>
          <p:nvPr/>
        </p:nvSpPr>
        <p:spPr>
          <a:xfrm>
            <a:off x="0" y="-129364"/>
            <a:ext cx="9144000" cy="9787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How apprenticeship system can better serve</a:t>
            </a:r>
          </a:p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needs of York Region employers</a:t>
            </a:r>
          </a:p>
        </p:txBody>
      </p:sp>
    </p:spTree>
    <p:extLst>
      <p:ext uri="{BB962C8B-B14F-4D97-AF65-F5344CB8AC3E}">
        <p14:creationId xmlns:p14="http://schemas.microsoft.com/office/powerpoint/2010/main" val="4045386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4EEF-B4F9-DC4C-8479-B802920D7B94}"/>
              </a:ext>
            </a:extLst>
          </p:cNvPr>
          <p:cNvSpPr txBox="1">
            <a:spLocks/>
          </p:cNvSpPr>
          <p:nvPr/>
        </p:nvSpPr>
        <p:spPr>
          <a:xfrm>
            <a:off x="1115735" y="137711"/>
            <a:ext cx="6744749" cy="53553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Themes from other regions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4561467-3A77-EF87-CB22-0B8D7153BAC5}"/>
              </a:ext>
            </a:extLst>
          </p:cNvPr>
          <p:cNvSpPr txBox="1">
            <a:spLocks/>
          </p:cNvSpPr>
          <p:nvPr/>
        </p:nvSpPr>
        <p:spPr>
          <a:xfrm>
            <a:off x="451692" y="1167788"/>
            <a:ext cx="8207566" cy="55525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Increase ratio further</a:t>
            </a:r>
          </a:p>
          <a:p>
            <a:r>
              <a:rPr lang="en-CA" dirty="0"/>
              <a:t>Need some mechanism to encourage retention after completion</a:t>
            </a:r>
          </a:p>
          <a:p>
            <a:r>
              <a:rPr lang="en-CA" dirty="0"/>
              <a:t>Barriers are that much greater for smaller business</a:t>
            </a:r>
          </a:p>
          <a:p>
            <a:r>
              <a:rPr lang="en-CA" dirty="0"/>
              <a:t>Place more emphasis on hands-on testing for certification (difficulties with written exam)</a:t>
            </a:r>
          </a:p>
          <a:p>
            <a:r>
              <a:rPr lang="en-CA" dirty="0"/>
              <a:t>Include soft skills training</a:t>
            </a:r>
          </a:p>
          <a:p>
            <a:r>
              <a:rPr lang="en-CA" dirty="0"/>
              <a:t>Consult more with employers</a:t>
            </a:r>
          </a:p>
          <a:p>
            <a:r>
              <a:rPr lang="en-CA" dirty="0"/>
              <a:t>More accountability from the apprenticeship system</a:t>
            </a:r>
          </a:p>
          <a:p>
            <a:r>
              <a:rPr lang="en-CA" dirty="0"/>
              <a:t>Concern regarding proposals to introduce stackable skills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4262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F6C2E6-F8B2-CA9C-8D19-F8CEC4DF5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53" y="1159297"/>
            <a:ext cx="7373094" cy="555189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0A9FC03-223D-92C8-CAC1-5B7A8C97E8CD}"/>
              </a:ext>
            </a:extLst>
          </p:cNvPr>
          <p:cNvSpPr txBox="1">
            <a:spLocks/>
          </p:cNvSpPr>
          <p:nvPr/>
        </p:nvSpPr>
        <p:spPr>
          <a:xfrm>
            <a:off x="0" y="-129365"/>
            <a:ext cx="9144000" cy="97872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Employer knowledge of</a:t>
            </a:r>
          </a:p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compulsory and voluntary trades</a:t>
            </a:r>
          </a:p>
        </p:txBody>
      </p:sp>
    </p:spTree>
    <p:extLst>
      <p:ext uri="{BB962C8B-B14F-4D97-AF65-F5344CB8AC3E}">
        <p14:creationId xmlns:p14="http://schemas.microsoft.com/office/powerpoint/2010/main" val="311860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4EBE5-DEB0-C6B3-1219-11419AF81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45" y="1018436"/>
            <a:ext cx="4253742" cy="5617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u="sng" dirty="0"/>
              <a:t>EO client data: registrations</a:t>
            </a:r>
          </a:p>
          <a:p>
            <a:pPr marL="0" indent="0">
              <a:buNone/>
            </a:pPr>
            <a:endParaRPr lang="en-CA" sz="800" dirty="0"/>
          </a:p>
          <a:p>
            <a:r>
              <a:rPr lang="en-CA" dirty="0"/>
              <a:t>Number of: new registrations; active apprenticeships; </a:t>
            </a:r>
            <a:r>
              <a:rPr lang="en-CA" dirty="0" err="1"/>
              <a:t>CofAs</a:t>
            </a:r>
            <a:r>
              <a:rPr lang="en-CA" dirty="0"/>
              <a:t> issued; module training registrations</a:t>
            </a:r>
          </a:p>
          <a:p>
            <a:r>
              <a:rPr lang="en-CA" dirty="0"/>
              <a:t>Age</a:t>
            </a:r>
          </a:p>
          <a:p>
            <a:r>
              <a:rPr lang="en-CA" dirty="0"/>
              <a:t>Gender</a:t>
            </a:r>
          </a:p>
          <a:p>
            <a:r>
              <a:rPr lang="en-CA" dirty="0"/>
              <a:t>Highest level of education</a:t>
            </a:r>
          </a:p>
          <a:p>
            <a:r>
              <a:rPr lang="en-CA" dirty="0"/>
              <a:t>Designated groups</a:t>
            </a:r>
          </a:p>
          <a:p>
            <a:r>
              <a:rPr lang="en-CA" dirty="0"/>
              <a:t>New registrations by trade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573F0D6-1B0B-4B31-C5A9-4BFB3AED9D87}"/>
              </a:ext>
            </a:extLst>
          </p:cNvPr>
          <p:cNvSpPr txBox="1">
            <a:spLocks/>
          </p:cNvSpPr>
          <p:nvPr/>
        </p:nvSpPr>
        <p:spPr>
          <a:xfrm>
            <a:off x="0" y="221599"/>
            <a:ext cx="9144000" cy="53553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Data on apprenticeships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779532E-D0BB-2F29-8469-DB289CF2C310}"/>
              </a:ext>
            </a:extLst>
          </p:cNvPr>
          <p:cNvSpPr txBox="1">
            <a:spLocks/>
          </p:cNvSpPr>
          <p:nvPr/>
        </p:nvSpPr>
        <p:spPr>
          <a:xfrm>
            <a:off x="4648375" y="1018436"/>
            <a:ext cx="4253742" cy="5617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u="sng" dirty="0" err="1"/>
              <a:t>StatCan</a:t>
            </a:r>
            <a:r>
              <a:rPr lang="en-CA" u="sng" dirty="0"/>
              <a:t>: certifications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sz="800" dirty="0"/>
          </a:p>
          <a:p>
            <a:r>
              <a:rPr lang="en-CA" dirty="0"/>
              <a:t>Number of registrations; of certificates</a:t>
            </a:r>
          </a:p>
          <a:p>
            <a:r>
              <a:rPr lang="en-CA" dirty="0"/>
              <a:t>Age</a:t>
            </a:r>
          </a:p>
          <a:p>
            <a:r>
              <a:rPr lang="en-CA" dirty="0"/>
              <a:t>Gender</a:t>
            </a:r>
          </a:p>
          <a:p>
            <a:r>
              <a:rPr lang="en-CA" dirty="0"/>
              <a:t>By major trade group</a:t>
            </a:r>
          </a:p>
          <a:p>
            <a:r>
              <a:rPr lang="en-CA" dirty="0"/>
              <a:t>Length of time, discontinuations</a:t>
            </a:r>
          </a:p>
          <a:p>
            <a:r>
              <a:rPr lang="en-CA" dirty="0"/>
              <a:t>Employment income</a:t>
            </a:r>
          </a:p>
          <a:p>
            <a:r>
              <a:rPr lang="en-CA" dirty="0"/>
              <a:t>Mobility by province</a:t>
            </a:r>
          </a:p>
        </p:txBody>
      </p:sp>
    </p:spTree>
    <p:extLst>
      <p:ext uri="{BB962C8B-B14F-4D97-AF65-F5344CB8AC3E}">
        <p14:creationId xmlns:p14="http://schemas.microsoft.com/office/powerpoint/2010/main" val="122435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CE2ECF1-7F00-4C9C-B9E5-6149F9396A5A}"/>
              </a:ext>
            </a:extLst>
          </p:cNvPr>
          <p:cNvSpPr txBox="1">
            <a:spLocks/>
          </p:cNvSpPr>
          <p:nvPr/>
        </p:nvSpPr>
        <p:spPr>
          <a:xfrm>
            <a:off x="0" y="2321958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ANY QUESTIONS OR COMMENTS?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462B2F-14D4-A48E-3ECC-B0CB35E43662}"/>
              </a:ext>
            </a:extLst>
          </p:cNvPr>
          <p:cNvSpPr txBox="1"/>
          <p:nvPr/>
        </p:nvSpPr>
        <p:spPr>
          <a:xfrm>
            <a:off x="3028424" y="3800213"/>
            <a:ext cx="3548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Tom Zizys</a:t>
            </a:r>
          </a:p>
          <a:p>
            <a:r>
              <a:rPr lang="en-CA" sz="3200" dirty="0"/>
              <a:t>tzizys@rogers.com</a:t>
            </a:r>
          </a:p>
        </p:txBody>
      </p:sp>
    </p:spTree>
    <p:extLst>
      <p:ext uri="{BB962C8B-B14F-4D97-AF65-F5344CB8AC3E}">
        <p14:creationId xmlns:p14="http://schemas.microsoft.com/office/powerpoint/2010/main" val="270816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1CC881-364D-484F-9162-E74179E55C00}"/>
              </a:ext>
            </a:extLst>
          </p:cNvPr>
          <p:cNvSpPr txBox="1"/>
          <p:nvPr/>
        </p:nvSpPr>
        <p:spPr>
          <a:xfrm>
            <a:off x="667082" y="1922711"/>
            <a:ext cx="8068454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342900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z="2500" dirty="0">
                <a:solidFill>
                  <a:prstClr val="black"/>
                </a:solidFill>
              </a:rPr>
              <a:t>Currently there are 144 skilled trades in Ontario</a:t>
            </a:r>
          </a:p>
          <a:p>
            <a:pPr marL="342900" indent="-342900" defTabSz="342900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z="2500" dirty="0"/>
              <a:t>There are 23 compulsory trades, the rest are voluntary</a:t>
            </a:r>
          </a:p>
          <a:p>
            <a:pPr marL="342900" indent="-342900" defTabSz="342900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z="2500" dirty="0">
                <a:solidFill>
                  <a:prstClr val="black"/>
                </a:solidFill>
              </a:rPr>
              <a:t>89 of these trades have a written exam</a:t>
            </a:r>
          </a:p>
          <a:p>
            <a:pPr marL="342900" indent="-342900" defTabSz="342900">
              <a:lnSpc>
                <a:spcPct val="12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CA" sz="2500" dirty="0">
                <a:solidFill>
                  <a:prstClr val="black"/>
                </a:solidFill>
              </a:rPr>
              <a:t>A small number of trades make up the vast majority of skilled tradespersons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08BC4B-46A6-49C3-B7FA-1558927F6D60}"/>
              </a:ext>
            </a:extLst>
          </p:cNvPr>
          <p:cNvSpPr txBox="1">
            <a:spLocks/>
          </p:cNvSpPr>
          <p:nvPr/>
        </p:nvSpPr>
        <p:spPr>
          <a:xfrm>
            <a:off x="0" y="126859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Context for skilled trades</a:t>
            </a:r>
          </a:p>
        </p:txBody>
      </p:sp>
    </p:spTree>
    <p:extLst>
      <p:ext uri="{BB962C8B-B14F-4D97-AF65-F5344CB8AC3E}">
        <p14:creationId xmlns:p14="http://schemas.microsoft.com/office/powerpoint/2010/main" val="195114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26859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Categories of skilled trades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15233"/>
              </p:ext>
            </p:extLst>
          </p:nvPr>
        </p:nvGraphicFramePr>
        <p:xfrm>
          <a:off x="736979" y="1173706"/>
          <a:ext cx="7670042" cy="4590417"/>
        </p:xfrm>
        <a:graphic>
          <a:graphicData uri="http://schemas.openxmlformats.org/drawingml/2006/table">
            <a:tbl>
              <a:tblPr/>
              <a:tblGrid>
                <a:gridCol w="2511075">
                  <a:extLst>
                    <a:ext uri="{9D8B030D-6E8A-4147-A177-3AD203B41FA5}">
                      <a16:colId xmlns:a16="http://schemas.microsoft.com/office/drawing/2014/main" val="4167844210"/>
                    </a:ext>
                  </a:extLst>
                </a:gridCol>
                <a:gridCol w="5158967">
                  <a:extLst>
                    <a:ext uri="{9D8B030D-6E8A-4147-A177-3AD203B41FA5}">
                      <a16:colId xmlns:a16="http://schemas.microsoft.com/office/drawing/2014/main" val="3892138036"/>
                    </a:ext>
                  </a:extLst>
                </a:gridCol>
              </a:tblGrid>
              <a:tr h="72491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Skilled Trades Career​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Examples​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0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2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86579"/>
                  </a:ext>
                </a:extLst>
              </a:tr>
              <a:tr h="105072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Construction​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Carpenter</a:t>
                      </a:r>
                    </a:p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Plumber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047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1818"/>
                  </a:ext>
                </a:extLst>
              </a:tr>
              <a:tr h="93826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Industrial​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General Machinist</a:t>
                      </a:r>
                    </a:p>
                    <a:p>
                      <a:pPr algn="l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Industrial Mechanic Millwright​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026045"/>
                  </a:ext>
                </a:extLst>
              </a:tr>
              <a:tr h="93826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Motive Power​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Truck/Trailer Technician​</a:t>
                      </a:r>
                    </a:p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Automotive Service Technician​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978649"/>
                  </a:ext>
                </a:extLst>
              </a:tr>
              <a:tr h="93826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Hairdresser​</a:t>
                      </a:r>
                    </a:p>
                    <a:p>
                      <a:pPr algn="l" fontAlgn="base"/>
                      <a:r>
                        <a:rPr lang="en-CA" sz="2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Chefs and Cooks​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2308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9093" y="2345831"/>
            <a:ext cx="9916700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135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sz="1350"/>
          </a:p>
          <a:p>
            <a:pPr defTabSz="685800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414246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703F548-477A-45E4-B665-E6B6E902F68A}"/>
              </a:ext>
            </a:extLst>
          </p:cNvPr>
          <p:cNvSpPr txBox="1">
            <a:spLocks/>
          </p:cNvSpPr>
          <p:nvPr/>
        </p:nvSpPr>
        <p:spPr>
          <a:xfrm>
            <a:off x="0" y="-120231"/>
            <a:ext cx="9144000" cy="84023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Number of new registrations,</a:t>
            </a:r>
          </a:p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Ontario, 2016/17 to 2021/22 (EO)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760CE65-5BE8-C648-0B6A-63E1483FF0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353587"/>
              </p:ext>
            </p:extLst>
          </p:nvPr>
        </p:nvGraphicFramePr>
        <p:xfrm>
          <a:off x="1029836" y="1168013"/>
          <a:ext cx="6369254" cy="395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18832B2-5E11-A665-0780-DDE019FCB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5490724"/>
            <a:ext cx="59055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B3DC-DD90-457D-8915-CBBA505B5785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Top six trades for new registrations, 2021-22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3CF05-D5D2-27AC-5ADB-DA74F354A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9706"/>
            <a:ext cx="9144000" cy="61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0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824A1-0A81-9C8B-A63A-04193C29FC0D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Top six trades for new registrations, 2016-17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B2586-1614-870C-C4AE-E9EE14C84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396"/>
            <a:ext cx="9144000" cy="611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7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5490-B700-F3AC-1D79-9E878D516FB4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Select trades occupations, 55 years and older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F04EE6-FE00-09DD-1ECE-F5904D1EE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419914"/>
              </p:ext>
            </p:extLst>
          </p:nvPr>
        </p:nvGraphicFramePr>
        <p:xfrm>
          <a:off x="885038" y="1201723"/>
          <a:ext cx="6774109" cy="480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13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AC6A-9E76-BCCE-D26C-D1134D08EA0D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Select trades occupations, 15 to 34 years old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84449A-6BF6-4711-77B5-46525C6F43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247426"/>
              </p:ext>
            </p:extLst>
          </p:nvPr>
        </p:nvGraphicFramePr>
        <p:xfrm>
          <a:off x="918595" y="1235279"/>
          <a:ext cx="7134836" cy="517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36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D156-EC02-92F5-202C-A48B103EC92A}"/>
              </a:ext>
            </a:extLst>
          </p:cNvPr>
          <p:cNvSpPr txBox="1">
            <a:spLocks/>
          </p:cNvSpPr>
          <p:nvPr/>
        </p:nvSpPr>
        <p:spPr>
          <a:xfrm>
            <a:off x="0" y="66743"/>
            <a:ext cx="9144000" cy="46628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57168"/>
            <a:r>
              <a:rPr lang="en-CA" sz="27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Select trades occupations, 35 to 54 years old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F4DBC8B-D115-CAE5-C79B-25EAA7AA6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694581"/>
              </p:ext>
            </p:extLst>
          </p:nvPr>
        </p:nvGraphicFramePr>
        <p:xfrm>
          <a:off x="1178653" y="1302390"/>
          <a:ext cx="6866389" cy="514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96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5885</TotalTime>
  <Words>511</Words>
  <Application>Microsoft Office PowerPoint</Application>
  <PresentationFormat>On-screen Show (4:3)</PresentationFormat>
  <Paragraphs>111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Subhi</dc:creator>
  <cp:lastModifiedBy>Tom Zizys</cp:lastModifiedBy>
  <cp:revision>239</cp:revision>
  <cp:lastPrinted>2019-05-07T17:59:52Z</cp:lastPrinted>
  <dcterms:created xsi:type="dcterms:W3CDTF">2019-01-02T15:35:16Z</dcterms:created>
  <dcterms:modified xsi:type="dcterms:W3CDTF">2023-01-06T16:24:07Z</dcterms:modified>
</cp:coreProperties>
</file>