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83" r:id="rId4"/>
    <p:sldId id="273" r:id="rId5"/>
    <p:sldId id="284" r:id="rId6"/>
    <p:sldId id="274" r:id="rId7"/>
    <p:sldId id="275" r:id="rId8"/>
    <p:sldId id="276" r:id="rId9"/>
    <p:sldId id="281" r:id="rId10"/>
    <p:sldId id="282" r:id="rId11"/>
    <p:sldId id="286" r:id="rId12"/>
    <p:sldId id="285" r:id="rId13"/>
    <p:sldId id="287" r:id="rId14"/>
    <p:sldId id="288" r:id="rId15"/>
    <p:sldId id="289" r:id="rId16"/>
    <p:sldId id="277" r:id="rId17"/>
    <p:sldId id="290" r:id="rId18"/>
    <p:sldId id="291" r:id="rId19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6529" autoAdjust="0"/>
  </p:normalViewPr>
  <p:slideViewPr>
    <p:cSldViewPr snapToGrid="0" snapToObject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86" y="-90"/>
      </p:cViewPr>
      <p:guideLst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62" tIns="46430" rIns="92862" bIns="464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62" tIns="46430" rIns="92862" bIns="46430" rtlCol="0"/>
          <a:lstStyle>
            <a:lvl1pPr algn="r">
              <a:defRPr sz="1200"/>
            </a:lvl1pPr>
          </a:lstStyle>
          <a:p>
            <a:fld id="{C3439DBA-AA73-4C0B-B2A8-C82128495B0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62" tIns="46430" rIns="92862" bIns="464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62" tIns="46430" rIns="92862" bIns="464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62" tIns="46430" rIns="92862" bIns="464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62" tIns="46430" rIns="92862" bIns="46430" rtlCol="0" anchor="b"/>
          <a:lstStyle>
            <a:lvl1pPr algn="r">
              <a:defRPr sz="1200"/>
            </a:lvl1pPr>
          </a:lstStyle>
          <a:p>
            <a:fld id="{DA9A9191-116F-4BD9-B9D1-941BB006B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5DFA-A343-FD40-B334-B9E15CF7E2C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0B00-BE48-F64D-A9A4-50312AE05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4067"/>
            <a:ext cx="6400800" cy="10731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Service Quality </a:t>
            </a:r>
            <a:r>
              <a:rPr lang="en-US" altLang="en-US" b="1" dirty="0" smtClean="0">
                <a:solidFill>
                  <a:srgbClr val="002060"/>
                </a:solidFill>
              </a:rPr>
              <a:t>Standard</a:t>
            </a:r>
          </a:p>
          <a:p>
            <a:pPr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Calculations and Predictions</a:t>
            </a:r>
            <a:endParaRPr lang="en-US" b="1" dirty="0" smtClean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08125"/>
            <a:ext cx="35671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280" y="4885509"/>
            <a:ext cx="761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Charlotte Parliament- Literacy and Essential Skills Program </a:t>
            </a:r>
            <a:r>
              <a:rPr lang="en-US" dirty="0" smtClean="0"/>
              <a:t>Coordinator  </a:t>
            </a:r>
          </a:p>
          <a:p>
            <a:r>
              <a:rPr lang="en-US" dirty="0" smtClean="0"/>
              <a:t>(Adapted from Frontier College)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385" y="274638"/>
            <a:ext cx="3998421" cy="855893"/>
          </a:xfrm>
        </p:spPr>
        <p:txBody>
          <a:bodyPr>
            <a:normAutofit/>
          </a:bodyPr>
          <a:lstStyle/>
          <a:p>
            <a:r>
              <a:rPr lang="en-US" altLang="en-US" dirty="0"/>
              <a:t>SQS Calculations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30531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1400" dirty="0" smtClean="0">
                <a:cs typeface="+mn-cs"/>
              </a:rPr>
              <a:t>[(</a:t>
            </a:r>
            <a:r>
              <a:rPr lang="en-US" sz="1400" b="1" dirty="0" smtClean="0">
                <a:cs typeface="+mn-cs"/>
              </a:rPr>
              <a:t>YTD Actual Percentage </a:t>
            </a:r>
            <a:r>
              <a:rPr lang="en-US" sz="1400" dirty="0" smtClean="0">
                <a:cs typeface="+mn-cs"/>
              </a:rPr>
              <a:t>/ </a:t>
            </a:r>
            <a:r>
              <a:rPr lang="en-US" sz="1400" b="1" dirty="0" smtClean="0">
                <a:cs typeface="+mn-cs"/>
              </a:rPr>
              <a:t>100</a:t>
            </a:r>
            <a:r>
              <a:rPr lang="en-US" sz="1400" dirty="0" smtClean="0">
                <a:cs typeface="+mn-cs"/>
              </a:rPr>
              <a:t>) x (</a:t>
            </a:r>
            <a:r>
              <a:rPr lang="en-US" sz="1400" b="1" dirty="0" smtClean="0">
                <a:cs typeface="+mn-cs"/>
              </a:rPr>
              <a:t>SQS weighting percentage/100) </a:t>
            </a:r>
            <a:r>
              <a:rPr lang="en-US" sz="1400" dirty="0" smtClean="0">
                <a:cs typeface="+mn-cs"/>
              </a:rPr>
              <a:t>(for the selected area)] x 10 = </a:t>
            </a:r>
            <a:r>
              <a:rPr lang="en-US" sz="1400" b="1" dirty="0" smtClean="0">
                <a:cs typeface="+mn-cs"/>
              </a:rPr>
              <a:t>SQS </a:t>
            </a:r>
          </a:p>
          <a:p>
            <a:pPr marL="0" indent="0" algn="ctr">
              <a:buFontTx/>
              <a:buNone/>
              <a:defRPr/>
            </a:pPr>
            <a:endParaRPr lang="en-US" sz="1100" b="1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cs typeface="+mn-cs"/>
              </a:rPr>
              <a:t>If we use </a:t>
            </a:r>
            <a:r>
              <a:rPr lang="en-US" sz="1400" b="1" dirty="0" smtClean="0">
                <a:cs typeface="+mn-cs"/>
              </a:rPr>
              <a:t>Progress</a:t>
            </a:r>
            <a:r>
              <a:rPr lang="en-US" sz="1400" dirty="0" smtClean="0">
                <a:cs typeface="+mn-cs"/>
              </a:rPr>
              <a:t> as a sample, the previous slide shows a YTD Actual percentage of 57% and a SQS weight of 30%. Using the formula, we get: </a:t>
            </a:r>
          </a:p>
          <a:p>
            <a:pPr marL="0" indent="0">
              <a:buFontTx/>
              <a:buNone/>
              <a:defRPr/>
            </a:pPr>
            <a:r>
              <a:rPr lang="en-US" sz="1600" b="1" dirty="0" smtClean="0">
                <a:cs typeface="+mn-cs"/>
              </a:rPr>
              <a:t>(57/100) x 30/100] / 10 = 1.72 SQS  </a:t>
            </a:r>
          </a:p>
          <a:p>
            <a:pPr marL="0" indent="0">
              <a:buFontTx/>
              <a:buNone/>
              <a:defRPr/>
            </a:pPr>
            <a:r>
              <a:rPr lang="en-US" sz="1600" i="1" dirty="0" smtClean="0"/>
              <a:t>Note:  57% was rounded from 57.4% for 1.72 instead of 1.71</a:t>
            </a:r>
          </a:p>
          <a:p>
            <a:pPr marL="0" indent="0">
              <a:buFontTx/>
              <a:buNone/>
              <a:defRPr/>
            </a:pPr>
            <a:endParaRPr lang="en-US" sz="1400" b="1" dirty="0">
              <a:cs typeface="+mn-cs"/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cs typeface="+mn-cs"/>
              </a:rPr>
              <a:t>This result usually matches the SQS shown on the latest DSQ </a:t>
            </a:r>
            <a:r>
              <a:rPr lang="en-US" sz="1400" dirty="0" smtClean="0"/>
              <a:t>without rounding </a:t>
            </a:r>
            <a:r>
              <a:rPr lang="en-US" sz="1400" dirty="0" smtClean="0">
                <a:cs typeface="+mn-cs"/>
                <a:sym typeface="Wingdings" panose="05000000000000000000" pitchFamily="2" charset="2"/>
              </a:rPr>
              <a:t> </a:t>
            </a:r>
          </a:p>
          <a:p>
            <a:pPr marL="0" indent="0">
              <a:buFontTx/>
              <a:buNone/>
              <a:defRPr/>
            </a:pPr>
            <a:endParaRPr lang="en-US" sz="1400" dirty="0" smtClean="0">
              <a:cs typeface="+mn-cs"/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endParaRPr lang="en-US" sz="1400" dirty="0" smtClean="0">
              <a:cs typeface="+mn-cs"/>
            </a:endParaRPr>
          </a:p>
          <a:p>
            <a:pPr marL="0" indent="0" algn="ctr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38659"/>
            <a:ext cx="8022821" cy="2276518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875463" y="4783224"/>
            <a:ext cx="576262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2319" y="904875"/>
            <a:ext cx="3619002" cy="23368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1600" b="1" dirty="0"/>
              <a:t>Customer Satisfaction  </a:t>
            </a:r>
          </a:p>
          <a:p>
            <a:pPr marL="0" indent="0" algn="ctr">
              <a:buNone/>
              <a:defRPr/>
            </a:pPr>
            <a:endParaRPr lang="en-US" sz="1600" dirty="0"/>
          </a:p>
          <a:p>
            <a:pPr marL="0" indent="0" algn="ctr">
              <a:buNone/>
              <a:defRPr/>
            </a:pPr>
            <a:r>
              <a:rPr lang="en-US" sz="1600" dirty="0"/>
              <a:t># of closed LBS plans with a 4 or 5 service </a:t>
            </a:r>
            <a:r>
              <a:rPr lang="en-US" sz="1600" dirty="0" smtClean="0"/>
              <a:t>rating</a:t>
            </a:r>
          </a:p>
          <a:p>
            <a:pPr marL="0" indent="0">
              <a:buNone/>
              <a:defRPr/>
            </a:pPr>
            <a:r>
              <a:rPr lang="en-US" sz="1600" dirty="0" smtClean="0"/>
              <a:t>______________________________</a:t>
            </a:r>
          </a:p>
          <a:p>
            <a:pPr>
              <a:defRPr/>
            </a:pPr>
            <a:endParaRPr lang="en-US" sz="1600" dirty="0"/>
          </a:p>
          <a:p>
            <a:pPr marL="0" indent="0" algn="ctr">
              <a:buNone/>
              <a:defRPr/>
            </a:pPr>
            <a:r>
              <a:rPr lang="en-US" sz="1600" dirty="0"/>
              <a:t># of closed LBS plans with a 1-5 service rating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3513" y="904875"/>
            <a:ext cx="3367813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Service Coordination 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of plans with one eligible referral option </a:t>
            </a:r>
            <a:r>
              <a:rPr lang="en-US" sz="1600" dirty="0" smtClean="0"/>
              <a:t>selected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200" dirty="0"/>
              <a:t>______________________________</a:t>
            </a: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of closed service plans </a:t>
            </a:r>
            <a:r>
              <a:rPr lang="en-US" sz="1600" dirty="0" smtClean="0"/>
              <a:t>YTD</a:t>
            </a:r>
          </a:p>
          <a:p>
            <a:pPr algn="ctr">
              <a:defRPr/>
            </a:pPr>
            <a:endParaRPr lang="en-US" sz="700" dirty="0" smtClean="0"/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2319" y="3368675"/>
            <a:ext cx="3597275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Suitability   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of suitability factors associated with YTD closed LBS plans</a:t>
            </a:r>
          </a:p>
          <a:p>
            <a:pPr>
              <a:defRPr/>
            </a:pPr>
            <a:r>
              <a:rPr lang="en-US" sz="1600" dirty="0"/>
              <a:t>______________________________</a:t>
            </a:r>
          </a:p>
          <a:p>
            <a:pPr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of closed service plans </a:t>
            </a:r>
            <a:r>
              <a:rPr lang="en-US" sz="1600" dirty="0" smtClean="0"/>
              <a:t>YTD</a:t>
            </a:r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73513" y="3368675"/>
            <a:ext cx="3367813" cy="20605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Progress   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of service plans with ≥ 1 competency milestone "attained“</a:t>
            </a:r>
          </a:p>
          <a:p>
            <a:pPr>
              <a:defRPr/>
            </a:pPr>
            <a:r>
              <a:rPr lang="en-US" sz="1600" dirty="0"/>
              <a:t>______________________________</a:t>
            </a:r>
          </a:p>
          <a:p>
            <a:pPr algn="ctr">
              <a:defRPr/>
            </a:pPr>
            <a:r>
              <a:rPr lang="en-US" sz="1600" dirty="0"/>
              <a:t># of YTD closed AND active LBS service </a:t>
            </a:r>
            <a:r>
              <a:rPr lang="en-US" sz="1600" dirty="0" smtClean="0"/>
              <a:t>plans</a:t>
            </a:r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61263" y="1322886"/>
            <a:ext cx="1371600" cy="3539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Learners</a:t>
            </a:r>
          </a:p>
          <a:p>
            <a:pPr algn="ctr">
              <a:defRPr/>
            </a:pPr>
            <a:r>
              <a:rPr lang="en-US" sz="1600" b="1" dirty="0"/>
              <a:t>Served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active learners YTD </a:t>
            </a:r>
            <a:endParaRPr lang="en-US" sz="1600" dirty="0" smtClean="0"/>
          </a:p>
          <a:p>
            <a:pPr algn="ctr"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__________</a:t>
            </a:r>
          </a:p>
          <a:p>
            <a:pPr algn="ctr">
              <a:defRPr/>
            </a:pPr>
            <a:endParaRPr lang="en-US" sz="1600" dirty="0" smtClean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# Prorated target for learners </a:t>
            </a:r>
            <a:r>
              <a:rPr lang="en-US" sz="1600" dirty="0" smtClean="0"/>
              <a:t>served</a:t>
            </a:r>
          </a:p>
          <a:p>
            <a:pPr algn="ctr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33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6938" y="290513"/>
            <a:ext cx="32142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 smtClean="0"/>
              <a:t> </a:t>
            </a:r>
            <a:r>
              <a:rPr lang="en-US" altLang="en-US" sz="2000" dirty="0" smtClean="0">
                <a:solidFill>
                  <a:srgbClr val="005954"/>
                </a:solidFill>
                <a:latin typeface="Open Sans" pitchFamily="34" charset="0"/>
              </a:rPr>
              <a:t>  </a:t>
            </a:r>
            <a:br>
              <a:rPr lang="en-US" altLang="en-US" sz="2000" dirty="0" smtClean="0">
                <a:solidFill>
                  <a:srgbClr val="005954"/>
                </a:solidFill>
                <a:latin typeface="Open Sans" pitchFamily="34" charset="0"/>
              </a:rPr>
            </a:br>
            <a:r>
              <a:rPr lang="en-US" altLang="en-US" sz="3800" dirty="0" smtClean="0">
                <a:solidFill>
                  <a:srgbClr val="98BF1E"/>
                </a:solidFill>
                <a:latin typeface="Open Sans" pitchFamily="34" charset="0"/>
              </a:rPr>
              <a:t>Sample SQS calculation</a:t>
            </a:r>
          </a:p>
        </p:txBody>
      </p:sp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542925" y="1412875"/>
            <a:ext cx="7848600" cy="0"/>
          </a:xfrm>
          <a:prstGeom prst="line">
            <a:avLst/>
          </a:prstGeom>
          <a:noFill/>
          <a:ln w="38100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6424" y="1706835"/>
            <a:ext cx="7848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dirty="0"/>
              <a:t>What would the SQS score be for a program that had a YTD 57% value in Customer Satisfaction if the SQS weighting for Customer Service is 15%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6424" y="3894744"/>
            <a:ext cx="7488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/>
              <a:t>The SQS weighting for Suitability is 20%. What would the SQS score be for a program that had a YTD 33% value in suitability?   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4213" y="2547938"/>
            <a:ext cx="7920037" cy="1761701"/>
          </a:xfrm>
          <a:prstGeom prst="rect">
            <a:avLst/>
          </a:prstGeom>
          <a:blipFill rotWithShape="0">
            <a:blip r:embed="rId2"/>
            <a:stretch>
              <a:fillRect l="-7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7388" y="4754563"/>
            <a:ext cx="7200900" cy="1090940"/>
          </a:xfrm>
          <a:prstGeom prst="rect">
            <a:avLst/>
          </a:prstGeom>
          <a:blipFill rotWithShape="0">
            <a:blip r:embed="rId3"/>
            <a:stretch>
              <a:fillRect l="-93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86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19138" y="1012825"/>
            <a:ext cx="8229600" cy="4525963"/>
          </a:xfrm>
          <a:blipFill rotWithShape="0">
            <a:blip r:embed="rId2"/>
            <a:stretch>
              <a:fillRect l="-462" t="-1022"/>
            </a:stretch>
          </a:blipFill>
          <a:extLst>
            <a:ext uri="{FAA26D3D-D897-4be2-8F04-BA451C77F1D7}"/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18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5263" y="947738"/>
            <a:ext cx="8818562" cy="4525962"/>
          </a:xfrm>
          <a:blipFill rotWithShape="0">
            <a:blip r:embed="rId2"/>
            <a:stretch>
              <a:fillRect l="-462" t="-1460"/>
            </a:stretch>
          </a:blipFill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dirty="0">
                <a:noFill/>
                <a:cs typeface="+mn-cs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8791" y="3138590"/>
            <a:ext cx="444137" cy="3657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8791" y="3138590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SQS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077" y="1417638"/>
            <a:ext cx="7521846" cy="42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5" y="0"/>
            <a:ext cx="8229600" cy="1143000"/>
          </a:xfrm>
        </p:spPr>
        <p:txBody>
          <a:bodyPr/>
          <a:lstStyle/>
          <a:p>
            <a:r>
              <a:rPr lang="en-US" altLang="en-US" dirty="0"/>
              <a:t>SQS Predictions </a:t>
            </a:r>
            <a:endParaRPr lang="en-US" dirty="0"/>
          </a:p>
        </p:txBody>
      </p:sp>
      <p:pic>
        <p:nvPicPr>
          <p:cNvPr id="3" name="Picture 2" descr="Where It’s At? : La Celeste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37" y="896815"/>
            <a:ext cx="2979654" cy="478216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4177" y="1024913"/>
            <a:ext cx="5134708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1400" b="1" dirty="0" smtClean="0">
                <a:cs typeface="+mn-cs"/>
              </a:rPr>
              <a:t>YTD Actual Percentage </a:t>
            </a:r>
            <a:r>
              <a:rPr lang="en-US" sz="1400" dirty="0" smtClean="0">
                <a:cs typeface="+mn-cs"/>
              </a:rPr>
              <a:t>/ </a:t>
            </a:r>
            <a:r>
              <a:rPr lang="en-US" sz="1400" b="1" dirty="0" smtClean="0">
                <a:cs typeface="+mn-cs"/>
              </a:rPr>
              <a:t>100</a:t>
            </a:r>
            <a:r>
              <a:rPr lang="en-US" sz="1400" dirty="0" smtClean="0">
                <a:cs typeface="+mn-cs"/>
              </a:rPr>
              <a:t> x </a:t>
            </a:r>
            <a:r>
              <a:rPr lang="en-US" sz="1400" b="1" dirty="0" smtClean="0">
                <a:cs typeface="+mn-cs"/>
              </a:rPr>
              <a:t>SQS weighting/100 </a:t>
            </a:r>
            <a:r>
              <a:rPr lang="en-US" sz="1400" dirty="0" smtClean="0">
                <a:cs typeface="+mn-cs"/>
              </a:rPr>
              <a:t>x 10 = </a:t>
            </a:r>
            <a:r>
              <a:rPr lang="en-US" sz="1400" b="1" dirty="0" smtClean="0">
                <a:cs typeface="+mn-cs"/>
              </a:rPr>
              <a:t>SQS </a:t>
            </a:r>
          </a:p>
          <a:p>
            <a:pPr marL="0" indent="0" algn="ctr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0" indent="0" algn="ctr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cs typeface="+mn-cs"/>
              </a:rPr>
              <a:t>For predictions, you can use this formula to check how changes in your program will impact the overall SQS. For example, if 63% was the YTD actual percentage for progress, the SQS would increase to…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400" b="1" dirty="0">
              <a:cs typeface="+mn-cs"/>
            </a:endParaRPr>
          </a:p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cs typeface="+mn-cs"/>
              </a:rPr>
              <a:t>[(63/100) x 30/100] x 10 = 1.89 SQS </a:t>
            </a:r>
          </a:p>
          <a:p>
            <a:pPr marL="0" indent="0" algn="ctr">
              <a:buFontTx/>
              <a:buNone/>
              <a:defRPr/>
            </a:pPr>
            <a:endParaRPr lang="en-US" sz="1200" b="1" dirty="0">
              <a:cs typeface="+mn-cs"/>
            </a:endParaRPr>
          </a:p>
          <a:p>
            <a:pPr>
              <a:defRPr/>
            </a:pPr>
            <a:r>
              <a:rPr lang="en-US" sz="1400" dirty="0" smtClean="0">
                <a:cs typeface="+mn-cs"/>
              </a:rPr>
              <a:t>These predictions take time, particularly because you need to first calculate the YTD %. So it is more effective to use a tool…  </a:t>
            </a:r>
            <a:endParaRPr lang="en-US" sz="1400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1400" b="1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1400" dirty="0" smtClean="0">
              <a:cs typeface="+mn-cs"/>
              <a:sym typeface="Wingdings" panose="05000000000000000000" pitchFamily="2" charset="2"/>
            </a:endParaRPr>
          </a:p>
          <a:p>
            <a:pPr marL="0" indent="0">
              <a:buFontTx/>
              <a:buNone/>
              <a:defRPr/>
            </a:pPr>
            <a:endParaRPr lang="en-US" sz="1400" dirty="0" smtClean="0">
              <a:cs typeface="+mn-cs"/>
            </a:endParaRPr>
          </a:p>
          <a:p>
            <a:pPr marL="0" indent="0" algn="ctr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1400" b="1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24956"/>
            <a:ext cx="7372350" cy="1847850"/>
          </a:xfrm>
          <a:prstGeom prst="rect">
            <a:avLst/>
          </a:prstGeom>
          <a:solidFill>
            <a:schemeClr val="bg1"/>
          </a:solidFill>
          <a:ln w="9525">
            <a:solidFill>
              <a:srgbClr val="FDCE3A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1798131"/>
            <a:ext cx="737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Excel Spreadsheet with formulas for predicting SQS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1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&lt;strong&gt;Thats all folks&lt;/strong&gt;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00" y="958913"/>
            <a:ext cx="5830600" cy="4395726"/>
          </a:xfrm>
        </p:spPr>
      </p:pic>
    </p:spTree>
    <p:extLst>
      <p:ext uri="{BB962C8B-B14F-4D97-AF65-F5344CB8AC3E}">
        <p14:creationId xmlns:p14="http://schemas.microsoft.com/office/powerpoint/2010/main" val="18606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85750" y="971550"/>
            <a:ext cx="7923212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What exactly is the </a:t>
            </a:r>
          </a:p>
          <a:p>
            <a:pPr algn="l"/>
            <a:r>
              <a:rPr lang="en-US" altLang="en-US" dirty="0" smtClean="0"/>
              <a:t>Service Quality Standard (SQS)? </a:t>
            </a:r>
          </a:p>
          <a:p>
            <a:endParaRPr lang="en-US" altLang="en-US" dirty="0" smtClean="0"/>
          </a:p>
          <a:p>
            <a:pPr algn="l"/>
            <a:r>
              <a:rPr lang="en-US" altLang="en-US" dirty="0" smtClean="0"/>
              <a:t>How is the SQS calculated? </a:t>
            </a:r>
          </a:p>
          <a:p>
            <a:endParaRPr lang="en-US" altLang="en-US" dirty="0" smtClean="0"/>
          </a:p>
          <a:p>
            <a:pPr algn="l"/>
            <a:r>
              <a:rPr lang="en-US" altLang="en-US" dirty="0" smtClean="0"/>
              <a:t>Predictions and Tools</a:t>
            </a:r>
          </a:p>
        </p:txBody>
      </p:sp>
      <p:pic>
        <p:nvPicPr>
          <p:cNvPr id="2" name="Picture 1" descr="6 &lt;strong&gt;Questions&lt;/strong&gt; to Ask Before Choosing an LMS - Capterra Blo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96" y="510640"/>
            <a:ext cx="3158780" cy="2369086"/>
          </a:xfrm>
          <a:prstGeom prst="rect">
            <a:avLst/>
          </a:prstGeom>
        </p:spPr>
      </p:pic>
      <p:pic>
        <p:nvPicPr>
          <p:cNvPr id="4" name="Picture 3" descr="IRSiG-CN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87" y="3477577"/>
            <a:ext cx="4845133" cy="16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659"/>
            <a:ext cx="8229600" cy="1333485"/>
          </a:xfrm>
          <a:prstGeom prst="rect">
            <a:avLst/>
          </a:prstGeom>
          <a:noFill/>
          <a:ln w="9525">
            <a:solidFill>
              <a:srgbClr val="98BF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What is an SQS?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6409"/>
            <a:ext cx="8229600" cy="693824"/>
          </a:xfrm>
          <a:prstGeom prst="rect">
            <a:avLst/>
          </a:prstGeom>
          <a:noFill/>
          <a:ln w="9525">
            <a:solidFill>
              <a:srgbClr val="98BF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011" y="1165228"/>
            <a:ext cx="22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MTCU: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158872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 smtClean="0"/>
              <a:t>Simplified: </a:t>
            </a:r>
          </a:p>
          <a:p>
            <a:pPr>
              <a:defRPr/>
            </a:pPr>
            <a:endParaRPr lang="en-US" altLang="en-US" sz="2000" b="1" dirty="0" smtClean="0"/>
          </a:p>
          <a:p>
            <a:pPr>
              <a:defRPr/>
            </a:pPr>
            <a:r>
              <a:rPr lang="en-US" altLang="en-US" sz="2000" b="1" dirty="0" smtClean="0"/>
              <a:t>The </a:t>
            </a:r>
            <a:r>
              <a:rPr lang="en-US" altLang="en-US" sz="2000" b="1" dirty="0"/>
              <a:t>SQS is a combined statistic that offers a summary of how well a program is doing in all areas measured by </a:t>
            </a:r>
            <a:r>
              <a:rPr lang="en-US" altLang="en-US" sz="2000" b="1" dirty="0" smtClean="0"/>
              <a:t>MTCU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67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3681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All SQS information can be found on page 3 of the monthly Detailed Service Quality (DSQ) report </a:t>
            </a:r>
          </a:p>
          <a:p>
            <a:endParaRPr lang="en-US" altLang="en-US" sz="1500" dirty="0"/>
          </a:p>
          <a:p>
            <a:r>
              <a:rPr lang="en-US" altLang="en-US" dirty="0"/>
              <a:t>It provides a summary of how a program is performing in terms of YTD targets, provincial standards and ministry expectations </a:t>
            </a:r>
          </a:p>
          <a:p>
            <a:endParaRPr lang="en-US" altLang="en-US" sz="1600" dirty="0"/>
          </a:p>
          <a:p>
            <a:r>
              <a:rPr lang="en-US" altLang="en-US" dirty="0"/>
              <a:t>It provides details on how each aspect of a program is weighted for scoring </a:t>
            </a:r>
          </a:p>
          <a:p>
            <a:endParaRPr lang="en-US" altLang="en-US" sz="1700" dirty="0"/>
          </a:p>
          <a:p>
            <a:r>
              <a:rPr lang="en-US" altLang="en-US" dirty="0"/>
              <a:t>It shows details about how future phases will impact program </a:t>
            </a:r>
            <a:r>
              <a:rPr lang="en-US" altLang="en-US" dirty="0" smtClean="0"/>
              <a:t>statistics (Phase II-B)</a:t>
            </a:r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What is an SQS?</a:t>
            </a:r>
          </a:p>
        </p:txBody>
      </p:sp>
    </p:spTree>
    <p:extLst>
      <p:ext uri="{BB962C8B-B14F-4D97-AF65-F5344CB8AC3E}">
        <p14:creationId xmlns:p14="http://schemas.microsoft.com/office/powerpoint/2010/main" val="357760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440893"/>
            <a:ext cx="8229600" cy="1143000"/>
          </a:xfrm>
        </p:spPr>
        <p:txBody>
          <a:bodyPr/>
          <a:lstStyle/>
          <a:p>
            <a:r>
              <a:rPr lang="en-US" dirty="0" smtClean="0"/>
              <a:t>Get out your calculators…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2" y="1583893"/>
            <a:ext cx="6932815" cy="36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48" y="1018885"/>
            <a:ext cx="7487098" cy="45259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dirty="0" smtClean="0"/>
              <a:t>Sample SQS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997326" y="1119382"/>
            <a:ext cx="719137" cy="19915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4569518" y="787904"/>
            <a:ext cx="2482" cy="473625"/>
          </a:xfrm>
          <a:prstGeom prst="straightConnector1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723555" y="1113075"/>
            <a:ext cx="641522" cy="199789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6832254" y="787904"/>
            <a:ext cx="0" cy="34086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475426" y="1334003"/>
            <a:ext cx="576263" cy="17769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56861" y="569913"/>
            <a:ext cx="2010861" cy="276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Target score set by MTCU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8891" y="466744"/>
            <a:ext cx="1691814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/>
              <a:t>Current scores for your program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70611" y="466744"/>
            <a:ext cx="1517358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/>
              <a:t>Weighting for individual program criteria </a:t>
            </a:r>
          </a:p>
        </p:txBody>
      </p:sp>
      <p:cxnSp>
        <p:nvCxnSpPr>
          <p:cNvPr id="15" name="Elbow Connector 14"/>
          <p:cNvCxnSpPr>
            <a:cxnSpLocks noChangeShapeType="1"/>
          </p:cNvCxnSpPr>
          <p:nvPr/>
        </p:nvCxnSpPr>
        <p:spPr bwMode="auto">
          <a:xfrm rot="5400000" flipH="1" flipV="1">
            <a:off x="7619252" y="1463298"/>
            <a:ext cx="1155387" cy="2905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28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82"/>
          </a:xfrm>
        </p:spPr>
        <p:txBody>
          <a:bodyPr/>
          <a:lstStyle/>
          <a:p>
            <a:r>
              <a:rPr lang="en-US" altLang="en-US" dirty="0"/>
              <a:t>SQS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3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You can compare the                        with the                       to get a quick </a:t>
            </a:r>
            <a:r>
              <a:rPr lang="en-US" dirty="0" smtClean="0"/>
              <a:t>view </a:t>
            </a:r>
            <a:r>
              <a:rPr lang="en-US" dirty="0"/>
              <a:t>of which areas need </a:t>
            </a:r>
            <a:r>
              <a:rPr lang="en-US" dirty="0" smtClean="0"/>
              <a:t>attention 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For example, if the Target score for suitability is          and your SQS current score is         , you immediately know that area is </a:t>
            </a:r>
            <a:r>
              <a:rPr lang="en-US" dirty="0" smtClean="0"/>
              <a:t>not meeting </a:t>
            </a:r>
            <a:r>
              <a:rPr lang="en-US" dirty="0"/>
              <a:t>expectations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Likewise, if your current score is </a:t>
            </a:r>
            <a:r>
              <a:rPr lang="en-US" dirty="0" smtClean="0"/>
              <a:t>the same or higher than </a:t>
            </a:r>
            <a:r>
              <a:rPr lang="en-US" dirty="0"/>
              <a:t>the target value, that </a:t>
            </a:r>
            <a:r>
              <a:rPr lang="en-US" dirty="0" smtClean="0"/>
              <a:t>area is not hindering your SQS score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Most importantly, the SQS report shows you what areas are weighted highest in calculations 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55037" y="1213653"/>
            <a:ext cx="1366838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Current score for your program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6479" y="1180407"/>
            <a:ext cx="1223963" cy="460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/>
              <a:t>Target score set by MTCU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38461" y="2261391"/>
            <a:ext cx="473075" cy="2778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/>
              <a:t>.60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58006" y="2650721"/>
            <a:ext cx="43180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/>
              <a:t>.53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84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0"/>
            <a:ext cx="8229600" cy="1143000"/>
          </a:xfrm>
        </p:spPr>
        <p:txBody>
          <a:bodyPr/>
          <a:lstStyle/>
          <a:p>
            <a:r>
              <a:rPr lang="en-US" altLang="en-US" dirty="0"/>
              <a:t>SQS and Weighting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964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theory, the areas that are weighted the highest by the MTCU are also the areas that should be focused on when attempting to increase an SQS. But it’s not that simple…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4192"/>
            <a:ext cx="8630689" cy="2449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570" y="4377584"/>
            <a:ext cx="8587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Notice that </a:t>
            </a:r>
            <a:r>
              <a:rPr lang="en-US" b="1" dirty="0"/>
              <a:t>Suitability</a:t>
            </a:r>
            <a:r>
              <a:rPr lang="en-US" dirty="0"/>
              <a:t> is weighted 20% but only targeted at a value of .60, whereas </a:t>
            </a:r>
            <a:r>
              <a:rPr lang="en-US" b="1" dirty="0"/>
              <a:t>Customer Satisfaction </a:t>
            </a:r>
            <a:r>
              <a:rPr lang="en-US" dirty="0"/>
              <a:t>is weighted at a lower 15% but is targeted at a value of 1.35. Despite weighting, changes to Customer Satisfaction will impact your SQS more directly (generally).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7854" y="2771775"/>
            <a:ext cx="15113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97621" y="3429090"/>
            <a:ext cx="1239492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46909" y="2771775"/>
            <a:ext cx="1511300" cy="22761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46909" y="3429090"/>
            <a:ext cx="15113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058265" y="2771775"/>
            <a:ext cx="680489" cy="207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058265" y="3429090"/>
            <a:ext cx="680489" cy="207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4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006" y="274638"/>
            <a:ext cx="3848793" cy="61482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SQS Calculations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47" y="2761387"/>
            <a:ext cx="8304414" cy="574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705" y="1042417"/>
            <a:ext cx="825453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The SQS for each area is determined using the following formula: </a:t>
            </a:r>
          </a:p>
          <a:p>
            <a:pPr>
              <a:defRPr/>
            </a:pPr>
            <a:endParaRPr lang="en-US" sz="900" dirty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b="1" dirty="0">
                <a:solidFill>
                  <a:srgbClr val="FF0000"/>
                </a:solidFill>
              </a:rPr>
              <a:t>YTD Actual Percentage 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b="1" dirty="0">
                <a:solidFill>
                  <a:srgbClr val="FF0000"/>
                </a:solidFill>
              </a:rPr>
              <a:t>100</a:t>
            </a:r>
            <a:r>
              <a:rPr lang="en-US" dirty="0" smtClean="0"/>
              <a:t>)   x    (</a:t>
            </a:r>
            <a:r>
              <a:rPr lang="en-US" b="1" dirty="0" smtClean="0">
                <a:solidFill>
                  <a:srgbClr val="00B0F0"/>
                </a:solidFill>
              </a:rPr>
              <a:t>SQS weighting/100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r>
              <a:rPr lang="en-US" dirty="0"/>
              <a:t>x 10 = </a:t>
            </a:r>
            <a:r>
              <a:rPr lang="en-US" b="1" dirty="0"/>
              <a:t>SQS 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06459" y="2737656"/>
            <a:ext cx="720725" cy="287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7" y="1973336"/>
            <a:ext cx="8399590" cy="659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7" y="3438626"/>
            <a:ext cx="7899776" cy="2241603"/>
          </a:xfrm>
          <a:prstGeom prst="rect">
            <a:avLst/>
          </a:prstGeom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281710" y="4946298"/>
            <a:ext cx="503238" cy="254000"/>
          </a:xfrm>
          <a:prstGeom prst="ellips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>
            <a:off x="713956" y="1817224"/>
            <a:ext cx="6292503" cy="9441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Elbow Connector 30"/>
          <p:cNvCxnSpPr>
            <a:cxnSpLocks noChangeShapeType="1"/>
          </p:cNvCxnSpPr>
          <p:nvPr/>
        </p:nvCxnSpPr>
        <p:spPr bwMode="auto">
          <a:xfrm>
            <a:off x="3952464" y="1827686"/>
            <a:ext cx="3329246" cy="322188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76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742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Helvetica</vt:lpstr>
      <vt:lpstr>Open Sans</vt:lpstr>
      <vt:lpstr>Wingdings</vt:lpstr>
      <vt:lpstr>Office Theme</vt:lpstr>
      <vt:lpstr>PowerPoint Presentation</vt:lpstr>
      <vt:lpstr>PowerPoint Presentation</vt:lpstr>
      <vt:lpstr>What is an SQS?</vt:lpstr>
      <vt:lpstr>What is an SQS?</vt:lpstr>
      <vt:lpstr>Get out your calculators…</vt:lpstr>
      <vt:lpstr>Sample SQS</vt:lpstr>
      <vt:lpstr>SQS at a Glance</vt:lpstr>
      <vt:lpstr>SQS and Weighting </vt:lpstr>
      <vt:lpstr>SQS Calculations</vt:lpstr>
      <vt:lpstr>SQS Calculations</vt:lpstr>
      <vt:lpstr>PowerPoint Presentation</vt:lpstr>
      <vt:lpstr>PowerPoint Presentation</vt:lpstr>
      <vt:lpstr>PowerPoint Presentation</vt:lpstr>
      <vt:lpstr>PowerPoint Presentation</vt:lpstr>
      <vt:lpstr>Maximum SQS </vt:lpstr>
      <vt:lpstr>SQS Predictions </vt:lpstr>
      <vt:lpstr>Predicting</vt:lpstr>
      <vt:lpstr>PowerPoint Presentation</vt:lpstr>
    </vt:vector>
  </TitlesOfParts>
  <Company>Integra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Kimberley Beggs</dc:creator>
  <cp:lastModifiedBy>Parliament, Charlotte</cp:lastModifiedBy>
  <cp:revision>67</cp:revision>
  <cp:lastPrinted>2014-03-05T14:23:39Z</cp:lastPrinted>
  <dcterms:created xsi:type="dcterms:W3CDTF">2012-09-04T18:36:03Z</dcterms:created>
  <dcterms:modified xsi:type="dcterms:W3CDTF">2018-12-05T14:42:05Z</dcterms:modified>
</cp:coreProperties>
</file>